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59EAF-8A5C-4EF7-BE39-55CE2DA9A2B3}" type="doc">
      <dgm:prSet loTypeId="urn:microsoft.com/office/officeart/2005/8/layout/matrix1" loCatId="matrix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CO"/>
        </a:p>
      </dgm:t>
    </dgm:pt>
    <dgm:pt modelId="{8CD7E10C-E69B-45D9-BB27-AD960B49C2C8}">
      <dgm:prSet phldrT="[Texto]" custT="1"/>
      <dgm:spPr/>
      <dgm:t>
        <a:bodyPr/>
        <a:lstStyle/>
        <a:p>
          <a:r>
            <a:rPr lang="es-CO" sz="2800" dirty="0" smtClean="0">
              <a:latin typeface="Arial" panose="020B0604020202020204" pitchFamily="34" charset="0"/>
              <a:cs typeface="Arial" panose="020B0604020202020204" pitchFamily="34" charset="0"/>
            </a:rPr>
            <a:t>MATRIZ DOFA GREEN COCK</a:t>
          </a:r>
          <a:endParaRPr lang="es-CO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8A2440-63F1-412A-9ABC-28086D2D46B0}" type="parTrans" cxnId="{11F9A866-3B67-4C05-AEA6-B0F51FD421B8}">
      <dgm:prSet/>
      <dgm:spPr/>
      <dgm:t>
        <a:bodyPr/>
        <a:lstStyle/>
        <a:p>
          <a:endParaRPr lang="es-CO"/>
        </a:p>
      </dgm:t>
    </dgm:pt>
    <dgm:pt modelId="{E2B8F7B6-EB8B-4AC8-BEF8-0536ABBFE646}" type="sibTrans" cxnId="{11F9A866-3B67-4C05-AEA6-B0F51FD421B8}">
      <dgm:prSet/>
      <dgm:spPr/>
      <dgm:t>
        <a:bodyPr/>
        <a:lstStyle/>
        <a:p>
          <a:endParaRPr lang="es-CO"/>
        </a:p>
      </dgm:t>
    </dgm:pt>
    <dgm:pt modelId="{544C6B3E-B524-4C35-ACEA-FA8188764521}">
      <dgm:prSet phldrT="[Texto]"/>
      <dgm:spPr/>
      <dgm:t>
        <a:bodyPr/>
        <a:lstStyle/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DEBILIDADES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No hay planeación estratégica.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Bajo nivel de estudios de mercado.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Inexistencia </a:t>
          </a:r>
          <a:r>
            <a:rPr lang="es-CO" smtClean="0">
              <a:latin typeface="Arial" panose="020B0604020202020204" pitchFamily="34" charset="0"/>
              <a:cs typeface="Arial" panose="020B0604020202020204" pitchFamily="34" charset="0"/>
            </a:rPr>
            <a:t>de vehiculos </a:t>
          </a:r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para </a:t>
          </a:r>
          <a:r>
            <a:rPr lang="es-CO" smtClean="0">
              <a:latin typeface="Arial" panose="020B0604020202020204" pitchFamily="34" charset="0"/>
              <a:cs typeface="Arial" panose="020B0604020202020204" pitchFamily="34" charset="0"/>
            </a:rPr>
            <a:t>la recoleccion </a:t>
          </a:r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selectiva.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Pocos recursos.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No hay personal especializado.</a:t>
          </a:r>
          <a:endParaRPr lang="es-CO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B25993-40BD-4500-9517-D543DBDA7C19}" type="parTrans" cxnId="{69E16CB3-88D6-426A-8E40-2C4C8F5DF5E5}">
      <dgm:prSet/>
      <dgm:spPr/>
      <dgm:t>
        <a:bodyPr/>
        <a:lstStyle/>
        <a:p>
          <a:endParaRPr lang="es-CO"/>
        </a:p>
      </dgm:t>
    </dgm:pt>
    <dgm:pt modelId="{7EB33DA7-E092-4442-9AB2-F5C8B30663BC}" type="sibTrans" cxnId="{69E16CB3-88D6-426A-8E40-2C4C8F5DF5E5}">
      <dgm:prSet/>
      <dgm:spPr/>
      <dgm:t>
        <a:bodyPr/>
        <a:lstStyle/>
        <a:p>
          <a:endParaRPr lang="es-CO"/>
        </a:p>
      </dgm:t>
    </dgm:pt>
    <dgm:pt modelId="{CFB0C1EC-A238-4434-A3D2-F74DB96C0E15}">
      <dgm:prSet phldrT="[Texto]"/>
      <dgm:spPr/>
      <dgm:t>
        <a:bodyPr/>
        <a:lstStyle/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OPORTUNIDADES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Tendencia al crecimiento.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Apoyo de la comunidad educativa.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Genera empleos.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Aumento de ganancias.</a:t>
          </a:r>
          <a:endParaRPr lang="es-CO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0E18AF-8102-426D-8705-9FD040BE8687}" type="parTrans" cxnId="{A235060B-F013-457B-B1EF-C9F3DEB8DCC3}">
      <dgm:prSet/>
      <dgm:spPr/>
      <dgm:t>
        <a:bodyPr/>
        <a:lstStyle/>
        <a:p>
          <a:endParaRPr lang="es-CO"/>
        </a:p>
      </dgm:t>
    </dgm:pt>
    <dgm:pt modelId="{BB01E88A-06C4-4924-BCEE-126A413B31F5}" type="sibTrans" cxnId="{A235060B-F013-457B-B1EF-C9F3DEB8DCC3}">
      <dgm:prSet/>
      <dgm:spPr/>
      <dgm:t>
        <a:bodyPr/>
        <a:lstStyle/>
        <a:p>
          <a:endParaRPr lang="es-CO"/>
        </a:p>
      </dgm:t>
    </dgm:pt>
    <dgm:pt modelId="{26A37B69-3458-4F33-8BF0-CF5BFCE26E14}">
      <dgm:prSet phldrT="[Texto]"/>
      <dgm:spPr/>
      <dgm:t>
        <a:bodyPr/>
        <a:lstStyle/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FORTALEZAS 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Buen nivel de directivos.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Personal competitivo.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Ubicación estratégica.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Diseño de planta adecuado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Incentivación a la comunidad educativa</a:t>
          </a:r>
          <a:endParaRPr lang="es-CO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BD9727-FB44-448C-AEA6-74188AD4BBCA}" type="parTrans" cxnId="{047DA36B-47B7-46CC-AD90-1BFE45C7BFD6}">
      <dgm:prSet/>
      <dgm:spPr/>
      <dgm:t>
        <a:bodyPr/>
        <a:lstStyle/>
        <a:p>
          <a:endParaRPr lang="es-CO"/>
        </a:p>
      </dgm:t>
    </dgm:pt>
    <dgm:pt modelId="{1A060825-0BF1-431C-AEBE-B45809D2517C}" type="sibTrans" cxnId="{047DA36B-47B7-46CC-AD90-1BFE45C7BFD6}">
      <dgm:prSet/>
      <dgm:spPr/>
      <dgm:t>
        <a:bodyPr/>
        <a:lstStyle/>
        <a:p>
          <a:endParaRPr lang="es-CO"/>
        </a:p>
      </dgm:t>
    </dgm:pt>
    <dgm:pt modelId="{F196E060-31AE-4F51-BA3E-29569C987FB3}">
      <dgm:prSet phldrT="[Texto]"/>
      <dgm:spPr/>
      <dgm:t>
        <a:bodyPr/>
        <a:lstStyle/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AMENAZAS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Demanda en el mercado.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Falta de compromiso.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Competencia.</a:t>
          </a:r>
        </a:p>
        <a:p>
          <a:r>
            <a:rPr lang="es-CO" dirty="0" smtClean="0">
              <a:latin typeface="Arial" panose="020B0604020202020204" pitchFamily="34" charset="0"/>
              <a:cs typeface="Arial" panose="020B0604020202020204" pitchFamily="34" charset="0"/>
            </a:rPr>
            <a:t>- Inadecuada separación de los residuos.</a:t>
          </a:r>
          <a:endParaRPr lang="es-CO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BB82B9-C709-464D-B70F-E668F7CB96B1}" type="parTrans" cxnId="{ECD757E0-0EF8-41CE-87E9-5DF6FA91C3EC}">
      <dgm:prSet/>
      <dgm:spPr/>
      <dgm:t>
        <a:bodyPr/>
        <a:lstStyle/>
        <a:p>
          <a:endParaRPr lang="es-CO"/>
        </a:p>
      </dgm:t>
    </dgm:pt>
    <dgm:pt modelId="{6C172BA7-E7C2-4676-BFBB-F428AEDEF9AD}" type="sibTrans" cxnId="{ECD757E0-0EF8-41CE-87E9-5DF6FA91C3EC}">
      <dgm:prSet/>
      <dgm:spPr/>
      <dgm:t>
        <a:bodyPr/>
        <a:lstStyle/>
        <a:p>
          <a:endParaRPr lang="es-CO"/>
        </a:p>
      </dgm:t>
    </dgm:pt>
    <dgm:pt modelId="{9200D7CB-D41B-42F2-88AF-1AFE67A6766A}" type="pres">
      <dgm:prSet presAssocID="{56259EAF-8A5C-4EF7-BE39-55CE2DA9A2B3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D35B9C-F1AE-4621-815B-2B84E63A655D}" type="pres">
      <dgm:prSet presAssocID="{56259EAF-8A5C-4EF7-BE39-55CE2DA9A2B3}" presName="matrix" presStyleCnt="0"/>
      <dgm:spPr/>
    </dgm:pt>
    <dgm:pt modelId="{9DB0ADE7-448E-44A8-86ED-4E9AC592585B}" type="pres">
      <dgm:prSet presAssocID="{56259EAF-8A5C-4EF7-BE39-55CE2DA9A2B3}" presName="tile1" presStyleLbl="node1" presStyleIdx="0" presStyleCnt="4" custScaleX="112746" custScaleY="110218" custLinFactNeighborY="929"/>
      <dgm:spPr/>
      <dgm:t>
        <a:bodyPr/>
        <a:lstStyle/>
        <a:p>
          <a:endParaRPr lang="es-CO"/>
        </a:p>
      </dgm:t>
    </dgm:pt>
    <dgm:pt modelId="{DA563639-B08E-49C7-AB1D-C8E09C314B9A}" type="pres">
      <dgm:prSet presAssocID="{56259EAF-8A5C-4EF7-BE39-55CE2DA9A2B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BCAE683-BF01-4FC2-BAE7-ED2AF9A24CCA}" type="pres">
      <dgm:prSet presAssocID="{56259EAF-8A5C-4EF7-BE39-55CE2DA9A2B3}" presName="tile2" presStyleLbl="node1" presStyleIdx="1" presStyleCnt="4" custScaleX="97858" custScaleY="107896" custLinFactNeighborX="-1863" custLinFactNeighborY="-464"/>
      <dgm:spPr/>
      <dgm:t>
        <a:bodyPr/>
        <a:lstStyle/>
        <a:p>
          <a:endParaRPr lang="es-CO"/>
        </a:p>
      </dgm:t>
    </dgm:pt>
    <dgm:pt modelId="{33063966-34DA-49A6-8C3B-C74D84202093}" type="pres">
      <dgm:prSet presAssocID="{56259EAF-8A5C-4EF7-BE39-55CE2DA9A2B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105403E-0B49-40E4-8DAC-2C09CCD2F208}" type="pres">
      <dgm:prSet presAssocID="{56259EAF-8A5C-4EF7-BE39-55CE2DA9A2B3}" presName="tile3" presStyleLbl="node1" presStyleIdx="2" presStyleCnt="4" custScaleX="113204"/>
      <dgm:spPr/>
      <dgm:t>
        <a:bodyPr/>
        <a:lstStyle/>
        <a:p>
          <a:endParaRPr lang="es-CO"/>
        </a:p>
      </dgm:t>
    </dgm:pt>
    <dgm:pt modelId="{B75C6264-7D43-4276-AB39-2BC9BB900BA9}" type="pres">
      <dgm:prSet presAssocID="{56259EAF-8A5C-4EF7-BE39-55CE2DA9A2B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0402030-1235-4801-9C90-A1BF6B7FE7A0}" type="pres">
      <dgm:prSet presAssocID="{56259EAF-8A5C-4EF7-BE39-55CE2DA9A2B3}" presName="tile4" presStyleLbl="node1" presStyleIdx="3" presStyleCnt="4" custScaleX="92948" custLinFactNeighborX="1242" custLinFactNeighborY="894"/>
      <dgm:spPr/>
      <dgm:t>
        <a:bodyPr/>
        <a:lstStyle/>
        <a:p>
          <a:endParaRPr lang="es-CO"/>
        </a:p>
      </dgm:t>
    </dgm:pt>
    <dgm:pt modelId="{DF8E2142-6F03-4791-8693-006F3D58053D}" type="pres">
      <dgm:prSet presAssocID="{56259EAF-8A5C-4EF7-BE39-55CE2DA9A2B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19E289-7E42-457A-8EA4-97205DA73178}" type="pres">
      <dgm:prSet presAssocID="{56259EAF-8A5C-4EF7-BE39-55CE2DA9A2B3}" presName="centerTile" presStyleLbl="fgShp" presStyleIdx="0" presStyleCnt="1" custScaleX="103169" custScaleY="114607" custLinFactNeighborX="13970" custLinFactNeighborY="15942">
        <dgm:presLayoutVars>
          <dgm:chMax val="0"/>
          <dgm:chPref val="0"/>
        </dgm:presLayoutVars>
      </dgm:prSet>
      <dgm:spPr/>
      <dgm:t>
        <a:bodyPr/>
        <a:lstStyle/>
        <a:p>
          <a:endParaRPr lang="es-CO"/>
        </a:p>
      </dgm:t>
    </dgm:pt>
  </dgm:ptLst>
  <dgm:cxnLst>
    <dgm:cxn modelId="{ECD757E0-0EF8-41CE-87E9-5DF6FA91C3EC}" srcId="{8CD7E10C-E69B-45D9-BB27-AD960B49C2C8}" destId="{F196E060-31AE-4F51-BA3E-29569C987FB3}" srcOrd="3" destOrd="0" parTransId="{F3BB82B9-C709-464D-B70F-E668F7CB96B1}" sibTransId="{6C172BA7-E7C2-4676-BFBB-F428AEDEF9AD}"/>
    <dgm:cxn modelId="{383152FF-60CE-4D3E-A5FA-592AEB1AFF95}" type="presOf" srcId="{F196E060-31AE-4F51-BA3E-29569C987FB3}" destId="{DF8E2142-6F03-4791-8693-006F3D58053D}" srcOrd="1" destOrd="0" presId="urn:microsoft.com/office/officeart/2005/8/layout/matrix1"/>
    <dgm:cxn modelId="{BE48AAFC-D008-4B7E-ABC0-D219D7699B9D}" type="presOf" srcId="{8CD7E10C-E69B-45D9-BB27-AD960B49C2C8}" destId="{D919E289-7E42-457A-8EA4-97205DA73178}" srcOrd="0" destOrd="0" presId="urn:microsoft.com/office/officeart/2005/8/layout/matrix1"/>
    <dgm:cxn modelId="{1597CE25-0242-422B-B612-AB798AC39C04}" type="presOf" srcId="{CFB0C1EC-A238-4434-A3D2-F74DB96C0E15}" destId="{33063966-34DA-49A6-8C3B-C74D84202093}" srcOrd="1" destOrd="0" presId="urn:microsoft.com/office/officeart/2005/8/layout/matrix1"/>
    <dgm:cxn modelId="{69E16CB3-88D6-426A-8E40-2C4C8F5DF5E5}" srcId="{8CD7E10C-E69B-45D9-BB27-AD960B49C2C8}" destId="{544C6B3E-B524-4C35-ACEA-FA8188764521}" srcOrd="0" destOrd="0" parTransId="{62B25993-40BD-4500-9517-D543DBDA7C19}" sibTransId="{7EB33DA7-E092-4442-9AB2-F5C8B30663BC}"/>
    <dgm:cxn modelId="{11F9A866-3B67-4C05-AEA6-B0F51FD421B8}" srcId="{56259EAF-8A5C-4EF7-BE39-55CE2DA9A2B3}" destId="{8CD7E10C-E69B-45D9-BB27-AD960B49C2C8}" srcOrd="0" destOrd="0" parTransId="{868A2440-63F1-412A-9ABC-28086D2D46B0}" sibTransId="{E2B8F7B6-EB8B-4AC8-BEF8-0536ABBFE646}"/>
    <dgm:cxn modelId="{0002CF84-3F63-4F5C-9A0E-5EF061337808}" type="presOf" srcId="{26A37B69-3458-4F33-8BF0-CF5BFCE26E14}" destId="{B75C6264-7D43-4276-AB39-2BC9BB900BA9}" srcOrd="1" destOrd="0" presId="urn:microsoft.com/office/officeart/2005/8/layout/matrix1"/>
    <dgm:cxn modelId="{1374F753-2159-43B1-B9DF-C7F913FCFD5A}" type="presOf" srcId="{544C6B3E-B524-4C35-ACEA-FA8188764521}" destId="{DA563639-B08E-49C7-AB1D-C8E09C314B9A}" srcOrd="1" destOrd="0" presId="urn:microsoft.com/office/officeart/2005/8/layout/matrix1"/>
    <dgm:cxn modelId="{3267A4D9-7A1E-460F-A0CF-BDE7CD62657E}" type="presOf" srcId="{CFB0C1EC-A238-4434-A3D2-F74DB96C0E15}" destId="{7BCAE683-BF01-4FC2-BAE7-ED2AF9A24CCA}" srcOrd="0" destOrd="0" presId="urn:microsoft.com/office/officeart/2005/8/layout/matrix1"/>
    <dgm:cxn modelId="{EB11B7BD-7408-47D8-960B-506AF301153A}" type="presOf" srcId="{26A37B69-3458-4F33-8BF0-CF5BFCE26E14}" destId="{5105403E-0B49-40E4-8DAC-2C09CCD2F208}" srcOrd="0" destOrd="0" presId="urn:microsoft.com/office/officeart/2005/8/layout/matrix1"/>
    <dgm:cxn modelId="{A235060B-F013-457B-B1EF-C9F3DEB8DCC3}" srcId="{8CD7E10C-E69B-45D9-BB27-AD960B49C2C8}" destId="{CFB0C1EC-A238-4434-A3D2-F74DB96C0E15}" srcOrd="1" destOrd="0" parTransId="{030E18AF-8102-426D-8705-9FD040BE8687}" sibTransId="{BB01E88A-06C4-4924-BCEE-126A413B31F5}"/>
    <dgm:cxn modelId="{047DA36B-47B7-46CC-AD90-1BFE45C7BFD6}" srcId="{8CD7E10C-E69B-45D9-BB27-AD960B49C2C8}" destId="{26A37B69-3458-4F33-8BF0-CF5BFCE26E14}" srcOrd="2" destOrd="0" parTransId="{FEBD9727-FB44-448C-AEA6-74188AD4BBCA}" sibTransId="{1A060825-0BF1-431C-AEBE-B45809D2517C}"/>
    <dgm:cxn modelId="{5F0379FE-6A4E-4D10-8A71-E5C1C2C49EF5}" type="presOf" srcId="{544C6B3E-B524-4C35-ACEA-FA8188764521}" destId="{9DB0ADE7-448E-44A8-86ED-4E9AC592585B}" srcOrd="0" destOrd="0" presId="urn:microsoft.com/office/officeart/2005/8/layout/matrix1"/>
    <dgm:cxn modelId="{4252B806-91D6-4460-9D9D-E1D9FD208AB4}" type="presOf" srcId="{56259EAF-8A5C-4EF7-BE39-55CE2DA9A2B3}" destId="{9200D7CB-D41B-42F2-88AF-1AFE67A6766A}" srcOrd="0" destOrd="0" presId="urn:microsoft.com/office/officeart/2005/8/layout/matrix1"/>
    <dgm:cxn modelId="{E2674ED8-F984-47C0-9FAD-9FA9B7EB13EE}" type="presOf" srcId="{F196E060-31AE-4F51-BA3E-29569C987FB3}" destId="{B0402030-1235-4801-9C90-A1BF6B7FE7A0}" srcOrd="0" destOrd="0" presId="urn:microsoft.com/office/officeart/2005/8/layout/matrix1"/>
    <dgm:cxn modelId="{ED7F4BFA-2113-4FA1-9F88-A6C96F9274C1}" type="presParOf" srcId="{9200D7CB-D41B-42F2-88AF-1AFE67A6766A}" destId="{3FD35B9C-F1AE-4621-815B-2B84E63A655D}" srcOrd="0" destOrd="0" presId="urn:microsoft.com/office/officeart/2005/8/layout/matrix1"/>
    <dgm:cxn modelId="{E93B3240-BFBA-4E6A-AD52-C309B4C647C8}" type="presParOf" srcId="{3FD35B9C-F1AE-4621-815B-2B84E63A655D}" destId="{9DB0ADE7-448E-44A8-86ED-4E9AC592585B}" srcOrd="0" destOrd="0" presId="urn:microsoft.com/office/officeart/2005/8/layout/matrix1"/>
    <dgm:cxn modelId="{D80687F8-3CCE-491E-966C-028D3D2A3BE0}" type="presParOf" srcId="{3FD35B9C-F1AE-4621-815B-2B84E63A655D}" destId="{DA563639-B08E-49C7-AB1D-C8E09C314B9A}" srcOrd="1" destOrd="0" presId="urn:microsoft.com/office/officeart/2005/8/layout/matrix1"/>
    <dgm:cxn modelId="{2B235EBB-B0DA-4080-9A9C-55D43C8881B4}" type="presParOf" srcId="{3FD35B9C-F1AE-4621-815B-2B84E63A655D}" destId="{7BCAE683-BF01-4FC2-BAE7-ED2AF9A24CCA}" srcOrd="2" destOrd="0" presId="urn:microsoft.com/office/officeart/2005/8/layout/matrix1"/>
    <dgm:cxn modelId="{94CC8D16-DD42-4428-819E-0501B379439C}" type="presParOf" srcId="{3FD35B9C-F1AE-4621-815B-2B84E63A655D}" destId="{33063966-34DA-49A6-8C3B-C74D84202093}" srcOrd="3" destOrd="0" presId="urn:microsoft.com/office/officeart/2005/8/layout/matrix1"/>
    <dgm:cxn modelId="{E55DE860-2CC9-4264-BD18-A541BAFE865C}" type="presParOf" srcId="{3FD35B9C-F1AE-4621-815B-2B84E63A655D}" destId="{5105403E-0B49-40E4-8DAC-2C09CCD2F208}" srcOrd="4" destOrd="0" presId="urn:microsoft.com/office/officeart/2005/8/layout/matrix1"/>
    <dgm:cxn modelId="{1C7A58E2-C253-40F6-B991-DBDD406AE132}" type="presParOf" srcId="{3FD35B9C-F1AE-4621-815B-2B84E63A655D}" destId="{B75C6264-7D43-4276-AB39-2BC9BB900BA9}" srcOrd="5" destOrd="0" presId="urn:microsoft.com/office/officeart/2005/8/layout/matrix1"/>
    <dgm:cxn modelId="{54237992-3E3E-446C-862A-F6B134675E44}" type="presParOf" srcId="{3FD35B9C-F1AE-4621-815B-2B84E63A655D}" destId="{B0402030-1235-4801-9C90-A1BF6B7FE7A0}" srcOrd="6" destOrd="0" presId="urn:microsoft.com/office/officeart/2005/8/layout/matrix1"/>
    <dgm:cxn modelId="{353BD706-ECB8-40FA-B83D-AAE697D7001F}" type="presParOf" srcId="{3FD35B9C-F1AE-4621-815B-2B84E63A655D}" destId="{DF8E2142-6F03-4791-8693-006F3D58053D}" srcOrd="7" destOrd="0" presId="urn:microsoft.com/office/officeart/2005/8/layout/matrix1"/>
    <dgm:cxn modelId="{B6EB0F7E-57F4-4073-9F07-DF442EC45280}" type="presParOf" srcId="{9200D7CB-D41B-42F2-88AF-1AFE67A6766A}" destId="{D919E289-7E42-457A-8EA4-97205DA7317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B0ADE7-448E-44A8-86ED-4E9AC592585B}">
      <dsp:nvSpPr>
        <dsp:cNvPr id="0" name=""/>
        <dsp:cNvSpPr/>
      </dsp:nvSpPr>
      <dsp:spPr>
        <a:xfrm rot="16200000">
          <a:off x="636121" y="-789521"/>
          <a:ext cx="3222227" cy="4706227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DEBILIDADES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No hay planeación estratégica.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Bajo nivel de estudios de mercado.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Inexistencia </a:t>
          </a:r>
          <a:r>
            <a:rPr lang="es-CO" sz="1600" kern="1200" smtClean="0">
              <a:latin typeface="Arial" panose="020B0604020202020204" pitchFamily="34" charset="0"/>
              <a:cs typeface="Arial" panose="020B0604020202020204" pitchFamily="34" charset="0"/>
            </a:rPr>
            <a:t>de vehiculos </a:t>
          </a: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para </a:t>
          </a:r>
          <a:r>
            <a:rPr lang="es-CO" sz="1600" kern="1200" smtClean="0">
              <a:latin typeface="Arial" panose="020B0604020202020204" pitchFamily="34" charset="0"/>
              <a:cs typeface="Arial" panose="020B0604020202020204" pitchFamily="34" charset="0"/>
            </a:rPr>
            <a:t>la recoleccion </a:t>
          </a: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selectiva.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Pocos recursos.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No hay personal especializado.</a:t>
          </a:r>
          <a:endParaRPr lang="es-CO" sz="16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-105878" y="-47522"/>
        <a:ext cx="4706227" cy="2416670"/>
      </dsp:txXfrm>
    </dsp:sp>
    <dsp:sp modelId="{7BCAE683-BF01-4FC2-BAE7-ED2AF9A24CCA}">
      <dsp:nvSpPr>
        <dsp:cNvPr id="0" name=""/>
        <dsp:cNvSpPr/>
      </dsp:nvSpPr>
      <dsp:spPr>
        <a:xfrm>
          <a:off x="4301269" y="-40739"/>
          <a:ext cx="4084774" cy="3154343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OPORTUNIDADES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Tendencia al crecimiento.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Apoyo de la comunidad educativa.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Genera empleos.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Aumento de ganancias.</a:t>
          </a:r>
          <a:endParaRPr lang="es-CO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01269" y="-40739"/>
        <a:ext cx="4084774" cy="2365757"/>
      </dsp:txXfrm>
    </dsp:sp>
    <dsp:sp modelId="{5105403E-0B49-40E4-8DAC-2C09CCD2F208}">
      <dsp:nvSpPr>
        <dsp:cNvPr id="0" name=""/>
        <dsp:cNvSpPr/>
      </dsp:nvSpPr>
      <dsp:spPr>
        <a:xfrm rot="10800000">
          <a:off x="-115437" y="2998184"/>
          <a:ext cx="4725345" cy="2923503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FORTALEZAS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Buen nivel de directivos.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Personal competitivo.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Ubicación estratégica.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Diseño de planta adecuado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Incentivación a la comunidad educativa</a:t>
          </a:r>
          <a:endParaRPr lang="es-CO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-115437" y="3729060"/>
        <a:ext cx="4725345" cy="2192628"/>
      </dsp:txXfrm>
    </dsp:sp>
    <dsp:sp modelId="{B0402030-1235-4801-9C90-A1BF6B7FE7A0}">
      <dsp:nvSpPr>
        <dsp:cNvPr id="0" name=""/>
        <dsp:cNvSpPr/>
      </dsp:nvSpPr>
      <dsp:spPr>
        <a:xfrm rot="5400000">
          <a:off x="4959669" y="2520025"/>
          <a:ext cx="2923503" cy="3879822"/>
        </a:xfrm>
        <a:prstGeom prst="round1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AMENAZAS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Demanda en el mercado.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Falta de compromiso.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Competencia.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Inadecuada separación de los residuos.</a:t>
          </a:r>
          <a:endParaRPr lang="es-CO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481510" y="3729060"/>
        <a:ext cx="3879822" cy="2192628"/>
      </dsp:txXfrm>
    </dsp:sp>
    <dsp:sp modelId="{D919E289-7E42-457A-8EA4-97205DA73178}">
      <dsp:nvSpPr>
        <dsp:cNvPr id="0" name=""/>
        <dsp:cNvSpPr/>
      </dsp:nvSpPr>
      <dsp:spPr>
        <a:xfrm>
          <a:off x="3232126" y="2318901"/>
          <a:ext cx="2583879" cy="1675270"/>
        </a:xfrm>
        <a:prstGeom prst="roundRect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MATRIZ DOFA GREEN COCK</a:t>
          </a:r>
          <a:endParaRPr lang="es-CO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3906" y="2400681"/>
        <a:ext cx="2420319" cy="1511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898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914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9892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6465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9513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6057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6869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122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606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76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214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011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708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628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076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929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7D41F9-F7ED-4DAC-9387-16FAEE94E3FE}" type="datetimeFigureOut">
              <a:rPr lang="es-CO" smtClean="0"/>
              <a:t>08/07/2015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B6D863-D4E5-4C6F-8D5F-5B37AE0F3B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03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07939" y="568700"/>
            <a:ext cx="8574622" cy="2380562"/>
          </a:xfrm>
        </p:spPr>
        <p:txBody>
          <a:bodyPr>
            <a:normAutofit/>
          </a:bodyPr>
          <a:lstStyle/>
          <a:p>
            <a:pPr algn="ctr"/>
            <a:r>
              <a:rPr lang="es-CO" dirty="0" smtClean="0">
                <a:latin typeface="AR CENA" panose="02000000000000000000" pitchFamily="2" charset="0"/>
              </a:rPr>
              <a:t>MATRIZ DOFA COOPERATIVA GREEN COCK </a:t>
            </a:r>
            <a:endParaRPr lang="es-CO" dirty="0">
              <a:latin typeface="AR CENA" panose="02000000000000000000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15377" y="3400023"/>
            <a:ext cx="6987645" cy="1984778"/>
          </a:xfrm>
        </p:spPr>
        <p:txBody>
          <a:bodyPr>
            <a:noAutofit/>
          </a:bodyPr>
          <a:lstStyle/>
          <a:p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EVELIN CAROLAY CASTRILLON</a:t>
            </a:r>
          </a:p>
          <a:p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DANIELA ZULETA CARVAJAL </a:t>
            </a:r>
          </a:p>
          <a:p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11°01</a:t>
            </a:r>
          </a:p>
          <a:p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ASISTENCIA ADMINISTRATIVA</a:t>
            </a:r>
          </a:p>
        </p:txBody>
      </p:sp>
    </p:spTree>
    <p:extLst>
      <p:ext uri="{BB962C8B-B14F-4D97-AF65-F5344CB8AC3E}">
        <p14:creationId xmlns:p14="http://schemas.microsoft.com/office/powerpoint/2010/main" val="23845173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dirty="0" smtClean="0">
                <a:latin typeface="AR CENA" panose="02000000000000000000" pitchFamily="2" charset="0"/>
              </a:rPr>
              <a:t>INTRODUCCIÓN</a:t>
            </a:r>
            <a:endParaRPr lang="es-CO" sz="6600" dirty="0">
              <a:latin typeface="AR CENA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En el siguiente trabajo observaremos la gran importancia que tiene para una empresa el mantener su Matriz DOFA, para que sirve y como debe llevarse a cabo el desarrollo de esta misma.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63982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5400" dirty="0" smtClean="0">
                <a:latin typeface="AR CENA" panose="02000000000000000000" pitchFamily="2" charset="0"/>
              </a:rPr>
              <a:t>¿QUÉ ES LA MATRIZ DOFA?</a:t>
            </a:r>
            <a:endParaRPr lang="es-CO" sz="5400" dirty="0">
              <a:latin typeface="AR CENA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DOFA son las siglas usadas para referirse a una herramienta analítica que le permitirá trabajar con toda la información que posea sobre su negocio, útil para examinar sus Debilidades internas, Oportunidades externas, Fortalezas internas y Amenazas externas.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972889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400" dirty="0" smtClean="0">
                <a:latin typeface="AR CENA" panose="02000000000000000000" pitchFamily="2" charset="0"/>
              </a:rPr>
              <a:t>¿CÓMO CONSTRUIR LA MATRIZ DOFA?</a:t>
            </a:r>
            <a:endParaRPr lang="es-CO" sz="4400" dirty="0">
              <a:latin typeface="AR CENA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Realizar el diagnostico de la empresa elegida.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Analizar los resultados generados del diagnostico.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Hacer una lista de las fortalezas internas claves.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Hacer una lista de las debilidades internas decisivas.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Hacer una lista de las amenazas externas claves.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Hacer una lista de las oportunidades externas decisivas.</a:t>
            </a:r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4539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7397" y="2791913"/>
            <a:ext cx="2097206" cy="1277811"/>
          </a:xfrm>
          <a:prstGeom prst="rect">
            <a:avLst/>
          </a:prstGeom>
        </p:spPr>
      </p:pic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239380351"/>
              </p:ext>
            </p:extLst>
          </p:nvPr>
        </p:nvGraphicFramePr>
        <p:xfrm>
          <a:off x="2032000" y="373488"/>
          <a:ext cx="8348372" cy="5847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94857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smtClean="0"/>
              <a:t>			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smtClean="0"/>
              <a:t>				</a:t>
            </a:r>
            <a:r>
              <a:rPr lang="es-CO" sz="4400" dirty="0" smtClean="0">
                <a:latin typeface="AR CENA" panose="02000000000000000000" pitchFamily="2" charset="0"/>
              </a:rPr>
              <a:t>MUCHAS GRACIAS, POR SU ATENCIÓN…</a:t>
            </a:r>
            <a:endParaRPr lang="es-CO" sz="4400" dirty="0">
              <a:latin typeface="AR CEN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1090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Paralaje</Template>
  <TotalTime>71</TotalTime>
  <Words>222</Words>
  <Application>Microsoft Office PowerPoint</Application>
  <PresentationFormat>Panorámica</PresentationFormat>
  <Paragraphs>39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 CENA</vt:lpstr>
      <vt:lpstr>Arial</vt:lpstr>
      <vt:lpstr>Corbel</vt:lpstr>
      <vt:lpstr>Parallax</vt:lpstr>
      <vt:lpstr>MATRIZ DOFA COOPERATIVA GREEN COCK </vt:lpstr>
      <vt:lpstr>INTRODUCCIÓN</vt:lpstr>
      <vt:lpstr>¿QUÉ ES LA MATRIZ DOFA?</vt:lpstr>
      <vt:lpstr>¿CÓMO CONSTRUIR LA MATRIZ DOFA?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MATRIZ DOFA COOPERATIVA GREEN COCK</dc:title>
  <dc:creator>zuletas</dc:creator>
  <cp:lastModifiedBy>zuletas</cp:lastModifiedBy>
  <cp:revision>6</cp:revision>
  <dcterms:created xsi:type="dcterms:W3CDTF">2015-07-09T02:12:47Z</dcterms:created>
  <dcterms:modified xsi:type="dcterms:W3CDTF">2015-07-09T03:24:20Z</dcterms:modified>
</cp:coreProperties>
</file>